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1" r:id="rId1"/>
    <p:sldMasterId id="2147483855" r:id="rId2"/>
  </p:sldMasterIdLst>
  <p:notesMasterIdLst>
    <p:notesMasterId r:id="rId23"/>
  </p:notesMasterIdLst>
  <p:handoutMasterIdLst>
    <p:handoutMasterId r:id="rId24"/>
  </p:handoutMasterIdLst>
  <p:sldIdLst>
    <p:sldId id="258" r:id="rId3"/>
    <p:sldId id="27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7" r:id="rId13"/>
    <p:sldId id="270" r:id="rId14"/>
    <p:sldId id="271" r:id="rId15"/>
    <p:sldId id="272" r:id="rId16"/>
    <p:sldId id="278" r:id="rId17"/>
    <p:sldId id="274" r:id="rId18"/>
    <p:sldId id="275" r:id="rId19"/>
    <p:sldId id="279" r:id="rId20"/>
    <p:sldId id="281" r:id="rId21"/>
    <p:sldId id="282" r:id="rId22"/>
  </p:sldIdLst>
  <p:sldSz cx="9144000" cy="6858000" type="screen4x3"/>
  <p:notesSz cx="6797675" cy="9926638"/>
  <p:custDataLst>
    <p:tags r:id="rId25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415"/>
    <a:srgbClr val="0000FF"/>
    <a:srgbClr val="FD67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62" autoAdjust="0"/>
    <p:restoredTop sz="94682" autoAdjust="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136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ACC0BEB-CC15-49F6-97BE-D3C02C39F278}" type="datetimeFigureOut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6F1D04C-AEA0-414A-AA96-379998DF73A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F0A605-8619-490B-B362-71FC25EA97BB}" type="datetimeFigureOut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EED91B-329C-407B-80D3-EFE7C80FD67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7196-88B6-423E-86DD-CB48C37091E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7196-88B6-423E-86DD-CB48C37091E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7196-88B6-423E-86DD-CB48C37091E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7196-88B6-423E-86DD-CB48C37091E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7196-88B6-423E-86DD-CB48C37091E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PA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87196-88B6-423E-86DD-CB48C37091E2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4755F8-76CF-4C33-80F5-2A02BC13A9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47D6-DB68-4BFD-B8D0-955885BCCB2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138B-5F7B-4E53-90D8-51A0E016165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BFCE-68CC-45E4-9804-F210390C21B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46E7-94FC-4EE4-A9EE-80C9BAD107B7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11098-AE60-497C-BDAA-900A470CB57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A" dirty="0"/>
          </a:p>
        </p:txBody>
      </p:sp>
      <p:sp>
        <p:nvSpPr>
          <p:cNvPr id="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76B94-5BDD-4510-AF9E-6523BADECCCD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DC1A-2512-48AD-8788-FBF3C68218D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1B8A8-CDB1-4F97-9DF2-2883B8B3AADE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2755-633C-4394-B25A-9337A45FCDD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293C-6A53-4699-95B3-5501E684DB7F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8BBD-B8D0-4CFD-A945-26793FD26A8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7B852-7DD0-4471-BF56-B7C446290855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462E-6D08-449E-9792-40D57741BE8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DCD07-B497-4012-8CC1-04DAEC41BEEC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4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B6A3-83B5-497B-895B-9729C6D477F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76CD-361C-4826-9270-7C9247BEB6C5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3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ADB28-C9C8-4F13-B58D-8341D3435F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FBE5A-B6C1-4ADF-B20F-5C9049FD7AC0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8C99B-DC16-477C-B171-7ECEC48E342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E7D8C-57A4-487D-BDC3-4CFC7002AF7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1EDC2-0EEE-4BF8-A91E-E9DDE08E18C2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E037-9C10-458B-98CE-EBE99F18994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8F3F-8222-4E0B-A9AE-141361B39787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4D146-070A-457F-A3C5-485CFE3DE31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EBF37-379A-45F9-9220-CB1CEA2C5C6F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5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8BDE9-5331-4430-8B36-A6535064DCF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DF34-4ABC-4BF8-863B-7D13DB2C9E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BFFF2-4065-44DA-B26A-DCB47EE1F77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AD1F4-EC55-4095-A96F-13A2E5BB525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D4651-CB80-4C77-9489-0CCDBC1A7A9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71422-ECCE-41D1-807E-D1E97CEA5D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886B-4301-4ABD-8646-A80162CB908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A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B6806-4E0D-4949-88E6-D18F8DC1B2A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Forma libre"/>
          <p:cNvSpPr>
            <a:spLocks/>
          </p:cNvSpPr>
          <p:nvPr/>
        </p:nvSpPr>
        <p:spPr bwMode="auto">
          <a:xfrm>
            <a:off x="0" y="5572125"/>
            <a:ext cx="8027988" cy="1285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7" name="4 Forma libre"/>
          <p:cNvSpPr>
            <a:spLocks/>
          </p:cNvSpPr>
          <p:nvPr/>
        </p:nvSpPr>
        <p:spPr bwMode="auto">
          <a:xfrm>
            <a:off x="285750" y="5572125"/>
            <a:ext cx="6000750" cy="1285875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10" name="5 Triángulo rectángulo"/>
          <p:cNvSpPr>
            <a:spLocks/>
          </p:cNvSpPr>
          <p:nvPr/>
        </p:nvSpPr>
        <p:spPr bwMode="auto">
          <a:xfrm>
            <a:off x="-32" y="5500703"/>
            <a:ext cx="5072066" cy="135729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solidFill>
              <a:srgbClr val="FF7415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2" name="7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8 Menos"/>
          <p:cNvSpPr/>
          <p:nvPr/>
        </p:nvSpPr>
        <p:spPr>
          <a:xfrm>
            <a:off x="-785850" y="1285860"/>
            <a:ext cx="10787138" cy="214314"/>
          </a:xfrm>
          <a:prstGeom prst="mathMinus">
            <a:avLst/>
          </a:prstGeom>
          <a:ln>
            <a:solidFill>
              <a:srgbClr val="FF741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035" name="Picture 19" descr="Logo-ACODEC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113" y="11113"/>
            <a:ext cx="8270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BACDAB18-BA8B-489B-A8A1-7358DC1DC5C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2" name="8 Menos"/>
          <p:cNvSpPr/>
          <p:nvPr userDrawn="1"/>
        </p:nvSpPr>
        <p:spPr>
          <a:xfrm>
            <a:off x="-785850" y="1285860"/>
            <a:ext cx="10787138" cy="214314"/>
          </a:xfrm>
          <a:prstGeom prst="mathMinus">
            <a:avLst/>
          </a:prstGeom>
          <a:ln>
            <a:solidFill>
              <a:srgbClr val="FF741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040" name="Picture 19" descr="Logo-ACODEC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13" y="11113"/>
            <a:ext cx="11049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FF"/>
          </a:solidFill>
          <a:latin typeface="Arial" pitchFamily="34" charset="0"/>
        </a:defRPr>
      </a:lvl9pPr>
    </p:titleStyle>
    <p:bodyStyle>
      <a:lvl1pPr marL="365125" indent="-255588" algn="ctr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" pitchFamily="2" charset="2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8288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86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7432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2004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Forma libre"/>
          <p:cNvSpPr>
            <a:spLocks/>
          </p:cNvSpPr>
          <p:nvPr/>
        </p:nvSpPr>
        <p:spPr bwMode="auto">
          <a:xfrm>
            <a:off x="0" y="5719763"/>
            <a:ext cx="2268538" cy="1138237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s-PA"/>
          </a:p>
        </p:txBody>
      </p:sp>
      <p:sp>
        <p:nvSpPr>
          <p:cNvPr id="10" name="6 Triángulo rectángulo"/>
          <p:cNvSpPr>
            <a:spLocks/>
          </p:cNvSpPr>
          <p:nvPr/>
        </p:nvSpPr>
        <p:spPr bwMode="auto">
          <a:xfrm>
            <a:off x="-9097" y="5740751"/>
            <a:ext cx="1841140" cy="1131141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8 Triángulo rectángulo"/>
          <p:cNvSpPr>
            <a:spLocks/>
          </p:cNvSpPr>
          <p:nvPr userDrawn="1"/>
        </p:nvSpPr>
        <p:spPr bwMode="auto">
          <a:xfrm>
            <a:off x="-6115" y="6242882"/>
            <a:ext cx="1764222" cy="620527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solidFill>
              <a:srgbClr val="FF7415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AECED9-3287-4B25-889E-322C2139575D}" type="datetime1">
              <a:rPr lang="es-ES"/>
              <a:pPr>
                <a:defRPr/>
              </a:pPr>
              <a:t>02/02/2011</a:t>
            </a:fld>
            <a:endParaRPr lang="es-ES" dirty="0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fld id="{75E62371-6329-418B-AA34-AFF21197CD3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2060" name="Picture 19" descr="Logo-ACODEC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05800" y="22225"/>
            <a:ext cx="827088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6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" name="8 Menos"/>
          <p:cNvSpPr/>
          <p:nvPr userDrawn="1"/>
        </p:nvSpPr>
        <p:spPr>
          <a:xfrm>
            <a:off x="-785850" y="1263635"/>
            <a:ext cx="10787138" cy="214314"/>
          </a:xfrm>
          <a:prstGeom prst="mathMinus">
            <a:avLst/>
          </a:prstGeom>
          <a:ln>
            <a:solidFill>
              <a:srgbClr val="FF741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 Linotype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 Linotype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 Linotype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 Linotype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 Linotype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Palatino" pitchFamily="18" charset="0"/>
        </a:defRPr>
      </a:lvl9pPr>
    </p:titleStyle>
    <p:bodyStyle>
      <a:lvl1pPr marL="365125" indent="-255588" algn="just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620713" indent="-228600" algn="just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SzPct val="75000"/>
        <a:buFont typeface="Verdana" pitchFamily="34" charset="0"/>
        <a:buBlip>
          <a:blip r:embed="rId16"/>
        </a:buBlip>
        <a:defRPr sz="2100">
          <a:solidFill>
            <a:schemeClr val="tx1"/>
          </a:solidFill>
          <a:latin typeface="Palatino Linotype" pitchFamily="18" charset="0"/>
        </a:defRPr>
      </a:lvl2pPr>
      <a:lvl3pPr marL="858838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 sz="1900">
          <a:solidFill>
            <a:schemeClr val="tx1"/>
          </a:solidFill>
          <a:latin typeface="Palatino Linotype" pitchFamily="18" charset="0"/>
        </a:defRPr>
      </a:lvl3pPr>
      <a:lvl4pPr marL="1143000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 sz="1700">
          <a:solidFill>
            <a:schemeClr val="tx1"/>
          </a:solidFill>
          <a:latin typeface="Palatino Linotype" pitchFamily="18" charset="0"/>
        </a:defRPr>
      </a:lvl4pPr>
      <a:lvl5pPr marL="1371600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>
          <a:solidFill>
            <a:schemeClr val="tx1"/>
          </a:solidFill>
          <a:latin typeface="Palatino Linotype" pitchFamily="18" charset="0"/>
        </a:defRPr>
      </a:lvl5pPr>
      <a:lvl6pPr marL="1828800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286000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2743200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200400" indent="-228600" algn="just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mdealmeida@acodeco.gob.p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codeco.gob.p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s-PA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ea typeface="+mj-ea"/>
                <a:cs typeface="+mj-cs"/>
              </a:rPr>
              <a:t>AUTORIDAD DE PROTECCIÓN AL CONSUMIDOR Y DEFENSA DE LA COMPETENCIA (ACODECO)</a:t>
            </a:r>
            <a:endParaRPr lang="en-US" sz="4400" b="1" dirty="0">
              <a:solidFill>
                <a:srgbClr val="00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7704138" cy="3908762"/>
          </a:xfrm>
          <a:prstGeom prst="rect">
            <a:avLst/>
          </a:prstGeom>
          <a:noFill/>
          <a:ln w="9525">
            <a:solidFill>
              <a:srgbClr val="FF74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 smtClean="0">
                <a:latin typeface="Calisto MT" pitchFamily="18" charset="0"/>
              </a:rPr>
              <a:t>ESTUDIOS SECTORIALES Y </a:t>
            </a:r>
            <a:br>
              <a:rPr lang="es-ES" sz="3200" b="1" dirty="0" smtClean="0">
                <a:latin typeface="Calisto MT" pitchFamily="18" charset="0"/>
              </a:rPr>
            </a:br>
            <a:r>
              <a:rPr lang="es-ES" sz="3200" b="1" dirty="0" smtClean="0">
                <a:latin typeface="Calisto MT" pitchFamily="18" charset="0"/>
              </a:rPr>
              <a:t>NOTAS TÉCNICAS RELEVANTES</a:t>
            </a:r>
            <a:br>
              <a:rPr lang="es-ES" sz="3200" b="1" dirty="0" smtClean="0">
                <a:latin typeface="Calisto MT" pitchFamily="18" charset="0"/>
              </a:rPr>
            </a:br>
            <a:r>
              <a:rPr lang="es-ES" sz="3200" b="1" dirty="0" smtClean="0">
                <a:latin typeface="Calisto MT" pitchFamily="18" charset="0"/>
              </a:rPr>
              <a:t>2007-2010</a:t>
            </a:r>
            <a:endParaRPr lang="es-PA" sz="3200" b="1" dirty="0">
              <a:solidFill>
                <a:schemeClr val="hlink"/>
              </a:solidFill>
              <a:latin typeface="Palatino" pitchFamily="18" charset="0"/>
            </a:endParaRPr>
          </a:p>
          <a:p>
            <a:pPr algn="ctr"/>
            <a:endParaRPr lang="es-PA" sz="1600" b="1" dirty="0">
              <a:solidFill>
                <a:schemeClr val="hlink"/>
              </a:solidFill>
              <a:latin typeface="Palatino" pitchFamily="18" charset="0"/>
            </a:endParaRPr>
          </a:p>
          <a:p>
            <a:pPr algn="ctr"/>
            <a:r>
              <a:rPr lang="es-PA" sz="2400" b="1" i="1" dirty="0" smtClean="0">
                <a:solidFill>
                  <a:srgbClr val="0000FF"/>
                </a:solidFill>
                <a:latin typeface="Palatino Linotype" pitchFamily="18" charset="0"/>
              </a:rPr>
              <a:t>MANUEL DE ALMEIDA</a:t>
            </a:r>
          </a:p>
          <a:p>
            <a:pPr algn="ctr"/>
            <a:r>
              <a:rPr lang="es-ES" sz="2400" b="1" dirty="0" smtClean="0">
                <a:solidFill>
                  <a:srgbClr val="FD6701"/>
                </a:solidFill>
                <a:latin typeface="Calisto MT" pitchFamily="18" charset="0"/>
              </a:rPr>
              <a:t>Jefe del Departamento de Análisis</a:t>
            </a:r>
            <a:br>
              <a:rPr lang="es-ES" sz="2400" b="1" dirty="0" smtClean="0">
                <a:solidFill>
                  <a:srgbClr val="FD6701"/>
                </a:solidFill>
                <a:latin typeface="Calisto MT" pitchFamily="18" charset="0"/>
              </a:rPr>
            </a:br>
            <a:r>
              <a:rPr lang="es-ES" sz="2400" b="1" dirty="0" smtClean="0">
                <a:solidFill>
                  <a:srgbClr val="FD6701"/>
                </a:solidFill>
                <a:latin typeface="Calisto MT" pitchFamily="18" charset="0"/>
              </a:rPr>
              <a:t>y Estudios de Mercados</a:t>
            </a:r>
            <a:endParaRPr lang="es-PA" sz="1600" b="1" dirty="0" smtClean="0">
              <a:solidFill>
                <a:srgbClr val="FD6701"/>
              </a:solidFill>
              <a:latin typeface="Palatino Linotype" pitchFamily="18" charset="0"/>
            </a:endParaRPr>
          </a:p>
          <a:p>
            <a:pPr algn="ctr"/>
            <a:endParaRPr lang="es-PA" sz="1600" b="1" dirty="0">
              <a:solidFill>
                <a:srgbClr val="FD6701"/>
              </a:solidFill>
              <a:latin typeface="Palatino Linotype" pitchFamily="18" charset="0"/>
            </a:endParaRPr>
          </a:p>
          <a:p>
            <a:pPr algn="ctr"/>
            <a:endParaRPr lang="es-PA" sz="1600" b="1" dirty="0">
              <a:solidFill>
                <a:srgbClr val="0000FF"/>
              </a:solidFill>
              <a:latin typeface="Palatino Linotype" pitchFamily="18" charset="0"/>
            </a:endParaRPr>
          </a:p>
          <a:p>
            <a:pPr algn="ctr"/>
            <a:r>
              <a:rPr lang="es-PA" sz="1600" b="1" dirty="0">
                <a:solidFill>
                  <a:srgbClr val="0000FF"/>
                </a:solidFill>
                <a:latin typeface="Palatino Linotype" pitchFamily="18" charset="0"/>
              </a:rPr>
              <a:t>Primer Foro Nacional de Competencia</a:t>
            </a:r>
          </a:p>
          <a:p>
            <a:pPr algn="ctr"/>
            <a:r>
              <a:rPr lang="es-PA" sz="1600" b="1" dirty="0">
                <a:solidFill>
                  <a:srgbClr val="0000FF"/>
                </a:solidFill>
                <a:latin typeface="Palatino Linotype" pitchFamily="18" charset="0"/>
              </a:rPr>
              <a:t>Ciudad de Panamá, </a:t>
            </a:r>
            <a:r>
              <a:rPr lang="es-PA" sz="1600" b="1" dirty="0" smtClean="0">
                <a:solidFill>
                  <a:srgbClr val="0000FF"/>
                </a:solidFill>
                <a:latin typeface="Palatino Linotype" pitchFamily="18" charset="0"/>
              </a:rPr>
              <a:t>1º </a:t>
            </a:r>
            <a:r>
              <a:rPr lang="es-PA" sz="1600" b="1" dirty="0">
                <a:solidFill>
                  <a:srgbClr val="0000FF"/>
                </a:solidFill>
                <a:latin typeface="Palatino Linotype" pitchFamily="18" charset="0"/>
              </a:rPr>
              <a:t>de Febrero de 2011</a:t>
            </a:r>
            <a:endParaRPr lang="es-ES" sz="1600" b="1" dirty="0">
              <a:solidFill>
                <a:srgbClr val="0000FF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6550"/>
          </a:xfrm>
        </p:spPr>
        <p:txBody>
          <a:bodyPr/>
          <a:lstStyle/>
          <a:p>
            <a:pPr algn="ctr"/>
            <a:r>
              <a:rPr lang="es-ES" dirty="0" smtClean="0"/>
              <a:t>Análisis de algunas Leyes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Ley bancaria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Ley de empresas financieras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Ley de historial de crédito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Regulación de la industria de combustible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Ley de incentivos para el fomento de la industria nacional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s-PA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ea typeface="+mj-ea"/>
                <a:cs typeface="+mj-cs"/>
              </a:rPr>
              <a:t>AUTORIDAD DE PROTECCIÓN AL CONSUMIDOR Y DEFENSA DE LA COMPETENCIA (ACODECO)</a:t>
            </a:r>
            <a:endParaRPr lang="en-US" sz="4400" b="1" dirty="0">
              <a:solidFill>
                <a:srgbClr val="00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14348" y="2285992"/>
            <a:ext cx="7704138" cy="1569660"/>
          </a:xfrm>
          <a:prstGeom prst="rect">
            <a:avLst/>
          </a:prstGeom>
          <a:noFill/>
          <a:ln w="9525">
            <a:solidFill>
              <a:srgbClr val="FF74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i="1" cap="small" dirty="0" smtClean="0"/>
              <a:t>REGULACIÓN DE PRECIOS EN PANAMÁ COMO POLÍTICA PÚBLICA EN SITUACIONES EXCEPCIONALES</a:t>
            </a:r>
            <a:endParaRPr lang="es-PA" sz="1600" b="1" dirty="0" smtClean="0">
              <a:solidFill>
                <a:schemeClr val="hlink"/>
              </a:solidFill>
              <a:latin typeface="Palatino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323439"/>
          </a:xfrm>
        </p:spPr>
        <p:txBody>
          <a:bodyPr/>
          <a:lstStyle/>
          <a:p>
            <a:pPr algn="ctr"/>
            <a:r>
              <a:rPr lang="es-ES" sz="3200" b="1" dirty="0" smtClean="0"/>
              <a:t>CASOS EN QUE SE DEBEN </a:t>
            </a:r>
            <a:br>
              <a:rPr lang="es-ES" sz="3200" b="1" dirty="0" smtClean="0"/>
            </a:br>
            <a:r>
              <a:rPr lang="es-ES" sz="3200" b="1" dirty="0" smtClean="0"/>
              <a:t>REGULAR LOS PRECIOS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La Ley 45 de 2007 en el artículo 199 contiene casos en que, según nuestro ordenamiento jurídico, se pueden regular los precios de los bienes y servicios:</a:t>
            </a:r>
          </a:p>
          <a:p>
            <a:pPr marL="514350" indent="-514350" algn="just">
              <a:buNone/>
            </a:pPr>
            <a:r>
              <a:rPr lang="es-ES" dirty="0" smtClean="0"/>
              <a:t>1. Situaciones en que se advierte la existencia de restricciones al funcionamiento eficiente del mercado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68262"/>
          </a:xfrm>
        </p:spPr>
        <p:txBody>
          <a:bodyPr/>
          <a:lstStyle/>
          <a:p>
            <a:pPr algn="ctr"/>
            <a:r>
              <a:rPr lang="es-ES" sz="3200" dirty="0" smtClean="0"/>
              <a:t>CASOS EN QUE SE DEBEN </a:t>
            </a:r>
            <a:br>
              <a:rPr lang="es-ES" sz="3200" dirty="0" smtClean="0"/>
            </a:br>
            <a:r>
              <a:rPr lang="es-ES" sz="3200" dirty="0" smtClean="0"/>
              <a:t>REGULAR LOS PRECIOS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pPr marL="514350" indent="-514350" algn="just">
              <a:buNone/>
            </a:pPr>
            <a:r>
              <a:rPr lang="es-ES" dirty="0" smtClean="0"/>
              <a:t>2. El inicio de una conducta monopolística generalizada por uno o varios agentes económicos con poder sustancial  sobre el mercado pertinente</a:t>
            </a:r>
          </a:p>
          <a:p>
            <a:pPr marL="514350" indent="-514350" algn="just">
              <a:buNone/>
            </a:pPr>
            <a:r>
              <a:rPr lang="es-ES" dirty="0" smtClean="0"/>
              <a:t>	Esta  regulación  sólo  podrá  ser  ejercida  sobre  productos  cuyo  arancel  de  importación  aplicado  exceda  el  cuarenta  por ciento (40%) ad </a:t>
            </a:r>
            <a:r>
              <a:rPr lang="es-ES" dirty="0" err="1" smtClean="0"/>
              <a:t>valorem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44462"/>
          </a:xfrm>
        </p:spPr>
        <p:txBody>
          <a:bodyPr/>
          <a:lstStyle/>
          <a:p>
            <a:pPr algn="ctr"/>
            <a:r>
              <a:rPr lang="es-ES" sz="3200" dirty="0" smtClean="0"/>
              <a:t>CASOS EN QUE SE DEBEN </a:t>
            </a:r>
            <a:br>
              <a:rPr lang="es-ES" sz="3200" dirty="0" smtClean="0"/>
            </a:br>
            <a:r>
              <a:rPr lang="es-ES" sz="3200" dirty="0" smtClean="0"/>
              <a:t>REGULAR LOS PRECIOS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643050"/>
            <a:ext cx="7772400" cy="4452950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Por ser esta medida temporal, tendrá que motivarse y fundarse su adopción. En el caso de los hidrocarburos, los productos derivados del petróleo y los artículos de primera necesidad, sólo será necesario el debido sustento  para  su  adopción,  sin  la  necesidad  de  que  el  arancel  aplicado  sea  mayor  del 40% ad </a:t>
            </a:r>
            <a:r>
              <a:rPr lang="es-ES" dirty="0" err="1" smtClean="0"/>
              <a:t>valorem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s-PA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ea typeface="+mj-ea"/>
                <a:cs typeface="+mj-cs"/>
              </a:rPr>
              <a:t>AUTORIDAD DE PROTECCIÓN AL CONSUMIDOR Y DEFENSA DE LA COMPETENCIA (ACODECO)</a:t>
            </a:r>
            <a:endParaRPr lang="en-US" sz="4400" b="1" dirty="0">
              <a:solidFill>
                <a:srgbClr val="00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14348" y="2285992"/>
            <a:ext cx="7704138" cy="1077218"/>
          </a:xfrm>
          <a:prstGeom prst="rect">
            <a:avLst/>
          </a:prstGeom>
          <a:noFill/>
          <a:ln w="9525">
            <a:solidFill>
              <a:srgbClr val="FF74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3200" b="1" cap="small" dirty="0" smtClean="0"/>
              <a:t>BENEFICIOS ECONÓMICOS DE LOS TRATADOS DE LIBRE COMERCIO</a:t>
            </a:r>
            <a:endParaRPr lang="es-PA" sz="1600" b="1" dirty="0" smtClean="0">
              <a:solidFill>
                <a:schemeClr val="hlink"/>
              </a:solidFill>
              <a:latin typeface="Palatino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_tradnl" b="1" dirty="0" smtClean="0"/>
              <a:t>Para los consumidores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Mayor cantidad y variedad de productos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Mejores precios de los productos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Mayor cantidad de establecimientos comerciales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_tradnl" b="1" dirty="0" smtClean="0"/>
              <a:t>Para el Estado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itchFamily="2" charset="2"/>
              <a:buChar char="Ø"/>
            </a:pPr>
            <a:r>
              <a:rPr lang="es-ES_tradnl" dirty="0" smtClean="0"/>
              <a:t>Más Inversión extranjera directa</a:t>
            </a:r>
            <a:endParaRPr lang="es-ES" dirty="0" smtClean="0"/>
          </a:p>
          <a:p>
            <a:pPr lvl="0" algn="just">
              <a:buFont typeface="Wingdings" pitchFamily="2" charset="2"/>
              <a:buChar char="Ø"/>
            </a:pPr>
            <a:r>
              <a:rPr lang="es-ES_tradnl" dirty="0" smtClean="0"/>
              <a:t>Creación de empleos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_tradnl" b="1" dirty="0" smtClean="0"/>
              <a:t>Para las empresas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Mayores niveles de competencia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Eficiencias en costos de producción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Mayores economías de escala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Ingreso a nuevos sectores del mercado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dirty="0" smtClean="0"/>
              <a:t>Estabilidad jurídica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s-PA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ea typeface="+mj-ea"/>
                <a:cs typeface="+mj-cs"/>
              </a:rPr>
              <a:t>AUTORIDAD DE PROTECCIÓN AL CONSUMIDOR Y DEFENSA DE LA COMPETENCIA (ACODECO)</a:t>
            </a:r>
            <a:endParaRPr lang="en-US" sz="4400" b="1" dirty="0">
              <a:solidFill>
                <a:srgbClr val="00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14348" y="2285992"/>
            <a:ext cx="7704138" cy="3416320"/>
          </a:xfrm>
          <a:prstGeom prst="rect">
            <a:avLst/>
          </a:prstGeom>
          <a:noFill/>
          <a:ln w="9525">
            <a:solidFill>
              <a:srgbClr val="FF74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 smtClean="0">
                <a:latin typeface="Bookman Old Style" pitchFamily="18" charset="0"/>
              </a:rPr>
              <a:t>Manuel De Almeida</a:t>
            </a:r>
            <a:br>
              <a:rPr lang="es-ES" sz="3200" b="1" dirty="0" smtClean="0">
                <a:latin typeface="Bookman Old Style" pitchFamily="18" charset="0"/>
              </a:rPr>
            </a:br>
            <a:r>
              <a:rPr lang="es-ES" sz="3200" b="1" dirty="0" smtClean="0">
                <a:latin typeface="Bookman Old Style" pitchFamily="18" charset="0"/>
                <a:hlinkClick r:id="rId3"/>
              </a:rPr>
              <a:t>mdealmeida@acodeco.gob.pa</a:t>
            </a:r>
            <a:endParaRPr lang="es-ES" sz="3200" b="1" dirty="0" smtClean="0">
              <a:latin typeface="Bookman Old Style" pitchFamily="18" charset="0"/>
            </a:endParaRPr>
          </a:p>
          <a:p>
            <a:pPr algn="ctr"/>
            <a:endParaRPr lang="es-ES" sz="3200" b="1" dirty="0" smtClean="0">
              <a:solidFill>
                <a:schemeClr val="hlink"/>
              </a:solidFill>
              <a:latin typeface="Bookman Old Style" pitchFamily="18" charset="0"/>
            </a:endParaRPr>
          </a:p>
          <a:p>
            <a:pPr algn="ctr"/>
            <a:r>
              <a:rPr lang="es-ES" sz="2400" b="1" dirty="0" smtClean="0">
                <a:latin typeface="Bookman Old Style" pitchFamily="18" charset="0"/>
                <a:hlinkClick r:id="rId4"/>
              </a:rPr>
              <a:t>www.acodeco.gob.pa</a:t>
            </a:r>
            <a:r>
              <a:rPr lang="es-ES" sz="2400" dirty="0" smtClean="0">
                <a:latin typeface="Bookman Old Style" pitchFamily="18" charset="0"/>
              </a:rPr>
              <a:t/>
            </a:r>
            <a:br>
              <a:rPr lang="es-ES" sz="2400" dirty="0" smtClean="0">
                <a:latin typeface="Bookman Old Style" pitchFamily="18" charset="0"/>
              </a:rPr>
            </a:br>
            <a:r>
              <a:rPr lang="es-ES" sz="2400" dirty="0" smtClean="0">
                <a:latin typeface="Bookman Old Style" pitchFamily="18" charset="0"/>
              </a:rPr>
              <a:t>Seleccionar Publicación y Estudios para ver </a:t>
            </a:r>
          </a:p>
          <a:p>
            <a:pPr algn="ctr"/>
            <a:r>
              <a:rPr lang="es-ES" sz="2400" dirty="0" smtClean="0">
                <a:latin typeface="Bookman Old Style" pitchFamily="18" charset="0"/>
              </a:rPr>
              <a:t>Notas Técnicas</a:t>
            </a:r>
            <a:br>
              <a:rPr lang="es-ES" sz="2400" dirty="0" smtClean="0">
                <a:latin typeface="Bookman Old Style" pitchFamily="18" charset="0"/>
              </a:rPr>
            </a:br>
            <a:r>
              <a:rPr lang="es-ES" sz="2400" dirty="0" smtClean="0">
                <a:latin typeface="Bookman Old Style" pitchFamily="18" charset="0"/>
              </a:rPr>
              <a:t>Seleccionar Nuestra Labor para consultar los Informes Técnicos</a:t>
            </a:r>
            <a:endParaRPr lang="es-PA" sz="2400" dirty="0" smtClean="0">
              <a:solidFill>
                <a:schemeClr val="hlink"/>
              </a:solidFill>
              <a:latin typeface="Palatino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s-PA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ea typeface="+mj-ea"/>
                <a:cs typeface="+mj-cs"/>
              </a:rPr>
              <a:t>AUTORIDAD DE PROTECCIÓN AL CONSUMIDOR Y DEFENSA DE LA COMPETENCIA (ACODECO)</a:t>
            </a:r>
            <a:endParaRPr lang="en-US" sz="4400" b="1" dirty="0">
              <a:solidFill>
                <a:srgbClr val="00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14348" y="2285992"/>
            <a:ext cx="7704138" cy="1815882"/>
          </a:xfrm>
          <a:prstGeom prst="rect">
            <a:avLst/>
          </a:prstGeom>
          <a:noFill/>
          <a:ln w="9525">
            <a:solidFill>
              <a:srgbClr val="FF74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 smtClean="0">
                <a:latin typeface="Calisto MT" pitchFamily="18" charset="0"/>
              </a:rPr>
              <a:t>LISTA DE INFORMES</a:t>
            </a:r>
          </a:p>
          <a:p>
            <a:pPr algn="ctr"/>
            <a:r>
              <a:rPr lang="es-ES" sz="3200" b="1" dirty="0" smtClean="0">
                <a:latin typeface="Calisto MT" pitchFamily="18" charset="0"/>
              </a:rPr>
              <a:t>TÉCNICOS POR TEMA</a:t>
            </a:r>
          </a:p>
          <a:p>
            <a:pPr algn="ctr"/>
            <a:r>
              <a:rPr lang="es-ES" sz="3200" b="1" dirty="0" smtClean="0">
                <a:solidFill>
                  <a:schemeClr val="hlink"/>
                </a:solidFill>
                <a:latin typeface="Calisto MT" pitchFamily="18" charset="0"/>
              </a:rPr>
              <a:t>2007-2010</a:t>
            </a:r>
            <a:endParaRPr lang="es-PA" sz="3200" b="1" dirty="0" smtClean="0">
              <a:solidFill>
                <a:schemeClr val="hlink"/>
              </a:solidFill>
              <a:latin typeface="Palatino" pitchFamily="18" charset="0"/>
            </a:endParaRPr>
          </a:p>
          <a:p>
            <a:pPr algn="ctr"/>
            <a:endParaRPr lang="es-PA" sz="1600" b="1" dirty="0" smtClean="0">
              <a:solidFill>
                <a:schemeClr val="hlink"/>
              </a:solidFill>
              <a:latin typeface="Palatino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Marcador de título"/>
          <p:cNvSpPr txBox="1">
            <a:spLocks/>
          </p:cNvSpPr>
          <p:nvPr/>
        </p:nvSpPr>
        <p:spPr>
          <a:xfrm>
            <a:off x="642910" y="285728"/>
            <a:ext cx="8229600" cy="11430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BottomRight"/>
            <a:lightRig rig="threePt" dir="t"/>
          </a:scene3d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es-PA" sz="25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 Linotype" pitchFamily="18" charset="0"/>
                <a:ea typeface="+mj-ea"/>
                <a:cs typeface="+mj-cs"/>
              </a:rPr>
              <a:t>AUTORIDAD DE PROTECCIÓN AL CONSUMIDOR Y DEFENSA DE LA COMPETENCIA (ACODECO)</a:t>
            </a:r>
            <a:endParaRPr lang="en-US" sz="4400" b="1" dirty="0">
              <a:solidFill>
                <a:srgbClr val="0000FF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14348" y="2285992"/>
            <a:ext cx="7704138" cy="3293209"/>
          </a:xfrm>
          <a:prstGeom prst="rect">
            <a:avLst/>
          </a:prstGeom>
          <a:noFill/>
          <a:ln w="9525">
            <a:solidFill>
              <a:srgbClr val="FF741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4800" b="1" dirty="0" smtClean="0">
                <a:latin typeface="Bookman Old Style" pitchFamily="18" charset="0"/>
              </a:rPr>
              <a:t>GRACIAS</a:t>
            </a:r>
          </a:p>
          <a:p>
            <a:pPr algn="ctr"/>
            <a:endParaRPr lang="es-ES" sz="4800" b="1" dirty="0" smtClean="0">
              <a:latin typeface="Bookman Old Style" pitchFamily="18" charset="0"/>
            </a:endParaRPr>
          </a:p>
          <a:p>
            <a:pPr algn="ctr"/>
            <a:r>
              <a:rPr lang="es-PA" sz="3200" b="1" dirty="0" smtClean="0">
                <a:solidFill>
                  <a:srgbClr val="0000FF"/>
                </a:solidFill>
                <a:latin typeface="Palatino Linotype" pitchFamily="18" charset="0"/>
              </a:rPr>
              <a:t>Primer Foro Nacional de Competencia</a:t>
            </a:r>
          </a:p>
          <a:p>
            <a:pPr algn="ctr"/>
            <a:r>
              <a:rPr lang="es-PA" sz="3200" b="1" dirty="0" smtClean="0">
                <a:solidFill>
                  <a:srgbClr val="0000FF"/>
                </a:solidFill>
                <a:latin typeface="Palatino Linotype" pitchFamily="18" charset="0"/>
              </a:rPr>
              <a:t>Ciudad de Panamá, 1 de Febrero de 2011</a:t>
            </a:r>
            <a:endParaRPr lang="es-ES" sz="3200" b="1" dirty="0" smtClean="0">
              <a:solidFill>
                <a:srgbClr val="0000FF"/>
              </a:solidFill>
              <a:latin typeface="Palatino Linotype" pitchFamily="18" charset="0"/>
            </a:endParaRPr>
          </a:p>
          <a:p>
            <a:pPr algn="ctr"/>
            <a:endParaRPr lang="es-PA" sz="4800" dirty="0" smtClean="0">
              <a:solidFill>
                <a:schemeClr val="hlink"/>
              </a:solidFill>
              <a:latin typeface="Palatino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" dirty="0" smtClean="0"/>
              <a:t>CANASTA BÁSICA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Comportamiento de los precios de los porotos en los principales supermercados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Análisis de la evolución de los precios del pan y mercados relacionados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Precio del arroz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Mercado de lácteos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Mercado de carne de aves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" dirty="0" smtClean="0"/>
              <a:t>OTROS PRODUCTOS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Materiales de empaque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Mercado de </a:t>
            </a:r>
            <a:r>
              <a:rPr lang="es-ES" dirty="0" err="1" smtClean="0"/>
              <a:t>antihipertensivos</a:t>
            </a:r>
            <a:r>
              <a:rPr lang="es-ES" dirty="0" smtClean="0"/>
              <a:t> y antidiabéticos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Televisión pagada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" dirty="0" smtClean="0"/>
              <a:t>COMBUSTIBLES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Precios de paridad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Mercado de gas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46550"/>
          </a:xfrm>
        </p:spPr>
        <p:txBody>
          <a:bodyPr/>
          <a:lstStyle/>
          <a:p>
            <a:pPr algn="ctr"/>
            <a:r>
              <a:rPr lang="es-ES" dirty="0" smtClean="0"/>
              <a:t>TRATADOS DE LIBRE COMERCIO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Beneficios económicos de los TLC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Modelo de simulación de los beneficios para los consumidores de la aplicación de los TLC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La inversión extranjera directa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46550"/>
          </a:xfrm>
        </p:spPr>
        <p:txBody>
          <a:bodyPr/>
          <a:lstStyle/>
          <a:p>
            <a:pPr algn="ctr"/>
            <a:r>
              <a:rPr lang="es-ES" dirty="0" smtClean="0"/>
              <a:t>PROTECCIÓN AL CONSUMIDOR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Aspectos normativos relacionados con colegios privados y los  costos involucrados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Cláusulas abusivas e información asimétrica en los contratos de compras y venta de viviendas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" dirty="0" smtClean="0"/>
              <a:t>OTROS TEMAS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El manejo de contingentes arancelarios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Estructura y funcionamiento del mercado energético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Regulación de precios en Panamá como política pública en situaciones excepcionales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769441"/>
          </a:xfrm>
        </p:spPr>
        <p:txBody>
          <a:bodyPr/>
          <a:lstStyle/>
          <a:p>
            <a:pPr algn="ctr"/>
            <a:r>
              <a:rPr lang="es-ES" dirty="0" smtClean="0"/>
              <a:t>INTERESES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/>
              <a:t>Tasa de interés efectiva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Métodos de cálculo de intereses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Análisis del comportamiento de la tasa de interés en Panamá</a:t>
            </a:r>
          </a:p>
          <a:p>
            <a:pPr algn="just">
              <a:buFont typeface="Wingdings" pitchFamily="2" charset="2"/>
              <a:buChar char="Ø"/>
            </a:pPr>
            <a:r>
              <a:rPr lang="es-ES" dirty="0" smtClean="0"/>
              <a:t>Impacto del comportamiento de las tasas de interés en el bienestar del consumidor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8&quot;/&gt;&lt;/object&gt;&lt;object type=&quot;3&quot; unique_id=&quot;10005&quot;&gt;&lt;property id=&quot;20148&quot; value=&quot;5&quot;/&gt;&lt;property id=&quot;20300&quot; value=&quot;Diapositiva 2 - &amp;quot;Normativa &amp;quot;&quot;/&gt;&lt;property id=&quot;20307&quot; value=&quot;260&quot;/&gt;&lt;/object&gt;&lt;object type=&quot;3&quot; unique_id=&quot;10006&quot;&gt;&lt;property id=&quot;20148&quot; value=&quot;5&quot;/&gt;&lt;property id=&quot;20300&quot; value=&quot;Diapositiva 3 - &amp;quot;Ley 45 de 31 de Octubre de 2007&amp;quot;&quot;/&gt;&lt;property id=&quot;20307&quot; value=&quot;261&quot;/&gt;&lt;/object&gt;&lt;object type=&quot;3&quot; unique_id=&quot;10007&quot;&gt;&lt;property id=&quot;20148&quot; value=&quot;5&quot;/&gt;&lt;property id=&quot;20300&quot; value=&quot;Diapositiva 4 - &amp;quot;Decreto Ejecutivo N° 8-A &amp;#x0D;&amp;#x0A;de 22 de enero de 2009 &amp;quot;&quot;/&gt;&lt;property id=&quot;20307&quot; value=&quot;262&quot;/&gt;&lt;/object&gt;&lt;object type=&quot;3&quot; unique_id=&quot;10008&quot;&gt;&lt;property id=&quot;20148&quot; value=&quot;5&quot;/&gt;&lt;property id=&quot;20300&quot; value=&quot;Diapositiva 5 - &amp;quot;Guías de Competencia Nuevas&amp;quot;&quot;/&gt;&lt;property id=&quot;20307&quot; value=&quot;263&quot;/&gt;&lt;/object&gt;&lt;object type=&quot;3&quot; unique_id=&quot;10009&quot;&gt;&lt;property id=&quot;20148&quot; value=&quot;5&quot;/&gt;&lt;property id=&quot;20300&quot; value=&quot;Diapositiva 6 - &amp;quot;Guía para la Colaboración Lícita entre Competidores&amp;#x0D;&amp;#x0A;&amp;quot;&quot;/&gt;&lt;property id=&quot;20307&quot; value=&quot;264&quot;/&gt;&lt;/object&gt;&lt;object type=&quot;3&quot; unique_id=&quot;10010&quot;&gt;&lt;property id=&quot;20148&quot; value=&quot;5&quot;/&gt;&lt;property id=&quot;20300&quot; value=&quot;Diapositiva 7 - &amp;quot;Guía para la Colaboración Lícita entre Competidores&amp;#x0D;&amp;#x0A;&amp;quot;&quot;/&gt;&lt;property id=&quot;20307&quot; value=&quot;276&quot;/&gt;&lt;/object&gt;&lt;object type=&quot;3&quot; unique_id=&quot;10011&quot;&gt;&lt;property id=&quot;20148&quot; value=&quot;5&quot;/&gt;&lt;property id=&quot;20300&quot; value=&quot;Diapositiva 8 - &amp;quot;Guía para para el Análisis &amp;#x0D;&amp;#x0A;de las Conductas Verticales&amp;#x0D;&amp;#x0A;&amp;#x0D;&amp;#x0A;&amp;quot;&quot;/&gt;&lt;property id=&quot;20307&quot; value=&quot;265&quot;/&gt;&lt;/object&gt;&lt;object type=&quot;3&quot; unique_id=&quot;10012&quot;&gt;&lt;property id=&quot;20148&quot; value=&quot;5&quot;/&gt;&lt;property id=&quot;20300&quot; value=&quot;Diapositiva 9 - &amp;quot;Investigaciones de Conductas Anticompetitivas&amp;#x0D;&amp;#x0A;&amp;#x0D;&amp;#x0A;&amp;quot;&quot;/&gt;&lt;property id=&quot;20307&quot; value=&quot;266&quot;/&gt;&lt;/object&gt;&lt;object type=&quot;3&quot; unique_id=&quot;10013&quot;&gt;&lt;property id=&quot;20148&quot; value=&quot;5&quot;/&gt;&lt;property id=&quot;20300&quot; value=&quot;Diapositiva 10 - &amp;quot;Acceso al  Mercado de  Telefonía Móvil&amp;#x0D;&amp;#x0A;&amp;#x0D;&amp;#x0A;&amp;#x0D;&amp;#x0A;&amp;quot;&quot;/&gt;&lt;property id=&quot;20307&quot; value=&quot;268&quot;/&gt;&lt;/object&gt;&lt;object type=&quot;3&quot; unique_id=&quot;10014&quot;&gt;&lt;property id=&quot;20148&quot; value=&quot;5&quot;/&gt;&lt;property id=&quot;20300&quot; value=&quot;Diapositiva 11 - &amp;quot;Transmisión  de Partidos de Béisbol&amp;#x0D;&amp;#x0A;&amp;#x0D;&amp;#x0A;&amp;#x0D;&amp;#x0A;&amp;quot;&quot;/&gt;&lt;property id=&quot;20307&quot; value=&quot;269&quot;/&gt;&lt;/object&gt;&lt;object type=&quot;3&quot; unique_id=&quot;10015&quot;&gt;&lt;property id=&quot;20148&quot; value=&quot;5&quot;/&gt;&lt;property id=&quot;20300&quot; value=&quot;Diapositiva 12 - &amp;quot;Habla Buco, Rantan, Pocotón&amp;#x0D;&amp;#x0A;&amp;#x0D;&amp;#x0A;&amp;#x0D;&amp;#x0A;&amp;#x0D;&amp;#x0A;&amp;quot;&quot;/&gt;&lt;property id=&quot;20307&quot; value=&quot;270&quot;/&gt;&lt;/object&gt;&lt;object type=&quot;3&quot; unique_id=&quot;10016&quot;&gt;&lt;property id=&quot;20148&quot; value=&quot;5&quot;/&gt;&lt;property id=&quot;20300&quot; value=&quot;Diapositiva 13 - &amp;quot;Super Plan Empresarial  &amp;#x0D;&amp;#x0A;&amp;#x0D;&amp;#x0A;&amp;#x0D;&amp;#x0A;&amp;#x0D;&amp;#x0A;&amp;quot;&quot;/&gt;&lt;property id=&quot;20307&quot; value=&quot;271&quot;/&gt;&lt;/object&gt;&lt;object type=&quot;3&quot; unique_id=&quot;10017&quot;&gt;&lt;property id=&quot;20148&quot; value=&quot;5&quot;/&gt;&lt;property id=&quot;20300&quot; value=&quot;Diapositiva 14 - &amp;quot;Verificación Previa de Concentraciones Económicas&amp;#x0D;&amp;#x0A;&amp;#x0D;&amp;#x0A;&amp;quot;&quot;/&gt;&lt;property id=&quot;20307&quot; value=&quot;267&quot;/&gt;&lt;/object&gt;&lt;object type=&quot;3&quot; unique_id=&quot;10018&quot;&gt;&lt;property id=&quot;20148&quot; value=&quot;5&quot;/&gt;&lt;property id=&quot;20300&quot; value=&quot;Diapositiva 15 - &amp;quot;Concentración entre Movistar&amp;#x0D;&amp;#x0A;y Bellsouth de Panamá&amp;#x0D;&amp;#x0A;&amp;#x0D;&amp;#x0A;&amp;#x0D;&amp;#x0A;&amp;quot;&quot;/&gt;&lt;property id=&quot;20307&quot; value=&quot;272&quot;/&gt;&lt;/object&gt;&lt;object type=&quot;3&quot; unique_id=&quot;10019&quot;&gt;&lt;property id=&quot;20148&quot; value=&quot;5&quot;/&gt;&lt;property id=&quot;20300&quot; value=&quot;Diapositiva 16 - &amp;quot;&amp;#x0D;&amp;#x0A;&amp;#x0D;&amp;#x0A;&amp;#x0D;&amp;#x0A;&amp;quot;&quot;/&gt;&lt;property id=&quot;20307&quot; value=&quot;273&quot;/&gt;&lt;/object&gt;&lt;object type=&quot;3&quot; unique_id=&quot;10020&quot;&gt;&lt;property id=&quot;20148&quot; value=&quot;5&quot;/&gt;&lt;property id=&quot;20300&quot; value=&quot;Diapositiva 17&quot;/&gt;&lt;property id=&quot;20307&quot; value=&quot;275&quot;/&gt;&lt;/object&gt;&lt;object type=&quot;3&quot; unique_id=&quot;10021&quot;&gt;&lt;property id=&quot;20148&quot; value=&quot;5&quot;/&gt;&lt;property id=&quot;20300&quot; value=&quot;Diapositiva 18 - &amp;quot;www.acodeco.gob.pa&amp;#x0D;&amp;#x0A;&amp;#x0D;&amp;#x0A;        MUCHAS GRACIAS.........&amp;#x0D;&amp;#x0A;&amp;#x0D;&amp;#x0A;&amp;quot;&quot;/&gt;&lt;property id=&quot;20307&quot; value=&quot;27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0_Concurrencia">
  <a:themeElements>
    <a:clrScheme name="10_Concurrencia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10_Concurrenc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0_Concurrencia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Concurrencia">
  <a:themeElements>
    <a:clrScheme name="13_Concurrencia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13_Concurrencia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Concurrencia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Actualidad sobre CBA (17-Mar-10)</Template>
  <TotalTime>2659</TotalTime>
  <Words>478</Words>
  <Application>Microsoft Office PowerPoint</Application>
  <PresentationFormat>Presentación en pantalla (4:3)</PresentationFormat>
  <Paragraphs>102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10_Concurrencia</vt:lpstr>
      <vt:lpstr>13_Concurrencia</vt:lpstr>
      <vt:lpstr>Diapositiva 1</vt:lpstr>
      <vt:lpstr>Diapositiva 2</vt:lpstr>
      <vt:lpstr>CANASTA BÁSICA</vt:lpstr>
      <vt:lpstr>OTROS PRODUCTOS</vt:lpstr>
      <vt:lpstr>COMBUSTIBLES</vt:lpstr>
      <vt:lpstr>TRATADOS DE LIBRE COMERCIO</vt:lpstr>
      <vt:lpstr>PROTECCIÓN AL CONSUMIDOR</vt:lpstr>
      <vt:lpstr>OTROS TEMAS</vt:lpstr>
      <vt:lpstr>INTERESES</vt:lpstr>
      <vt:lpstr>Análisis de algunas Leyes</vt:lpstr>
      <vt:lpstr>Diapositiva 11</vt:lpstr>
      <vt:lpstr>CASOS EN QUE SE DEBEN  REGULAR LOS PRECIOS</vt:lpstr>
      <vt:lpstr>CASOS EN QUE SE DEBEN  REGULAR LOS PRECIOS</vt:lpstr>
      <vt:lpstr>CASOS EN QUE SE DEBEN  REGULAR LOS PRECIOS</vt:lpstr>
      <vt:lpstr>Diapositiva 15</vt:lpstr>
      <vt:lpstr>Para los consumidores</vt:lpstr>
      <vt:lpstr>Para el Estado</vt:lpstr>
      <vt:lpstr>Para las empresas</vt:lpstr>
      <vt:lpstr>Diapositiva 19</vt:lpstr>
      <vt:lpstr>Diapositiva 20</vt:lpstr>
    </vt:vector>
  </TitlesOfParts>
  <Company>ACODECO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ACODECO</dc:creator>
  <cp:lastModifiedBy>Olivia de Muñoz</cp:lastModifiedBy>
  <cp:revision>229</cp:revision>
  <dcterms:created xsi:type="dcterms:W3CDTF">2009-04-29T16:45:32Z</dcterms:created>
  <dcterms:modified xsi:type="dcterms:W3CDTF">2011-02-02T19:25:42Z</dcterms:modified>
</cp:coreProperties>
</file>